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Oswald Medium"/>
      <p:regular r:id="rId24"/>
      <p:bold r:id="rId25"/>
    </p:embeddedFont>
    <p:embeddedFont>
      <p:font typeface="Roboto Thin"/>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Caveat"/>
      <p:regular r:id="rId38"/>
      <p:bold r:id="rId39"/>
    </p:embeddedFont>
    <p:embeddedFont>
      <p:font typeface="Inconsolata"/>
      <p:regular r:id="rId40"/>
      <p:bold r:id="rId41"/>
    </p:embeddedFont>
    <p:embeddedFont>
      <p:font typeface="Oswald Light"/>
      <p:regular r:id="rId42"/>
      <p:bold r:id="rId43"/>
    </p:embeddedFont>
    <p:embeddedFont>
      <p:font typeface="Roboto Light"/>
      <p:regular r:id="rId44"/>
      <p:bold r:id="rId45"/>
      <p:italic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27">
          <p15:clr>
            <a:srgbClr val="A4A3A4"/>
          </p15:clr>
        </p15:guide>
        <p15:guide id="2" orient="horz" pos="2807">
          <p15:clr>
            <a:srgbClr val="9AA0A6"/>
          </p15:clr>
        </p15:guide>
        <p15:guide id="3" pos="1444">
          <p15:clr>
            <a:srgbClr val="9AA0A6"/>
          </p15:clr>
        </p15:guide>
        <p15:guide id="4" pos="45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10AFF7-973E-4D27-9918-BB01CEABEF27}">
  <a:tblStyle styleId="{1910AFF7-973E-4D27-9918-BB01CEABEF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27" orient="horz"/>
        <p:guide pos="2807" orient="horz"/>
        <p:guide pos="1444"/>
        <p:guide pos="45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regular.fntdata"/><Relationship Id="rId42" Type="http://schemas.openxmlformats.org/officeDocument/2006/relationships/font" Target="fonts/OswaldLight-regular.fntdata"/><Relationship Id="rId41" Type="http://schemas.openxmlformats.org/officeDocument/2006/relationships/font" Target="fonts/Inconsolata-bold.fntdata"/><Relationship Id="rId44" Type="http://schemas.openxmlformats.org/officeDocument/2006/relationships/font" Target="fonts/RobotoLight-regular.fntdata"/><Relationship Id="rId43" Type="http://schemas.openxmlformats.org/officeDocument/2006/relationships/font" Target="fonts/OswaldLight-bold.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regular.fntdata"/><Relationship Id="rId47" Type="http://schemas.openxmlformats.org/officeDocument/2006/relationships/font" Target="fonts/RobotoLight-boldItalic.fntdata"/><Relationship Id="rId49"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Caveat-bold.fntdata"/><Relationship Id="rId38" Type="http://schemas.openxmlformats.org/officeDocument/2006/relationships/font" Target="fonts/Cavea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Medium-regular.fntdata"/><Relationship Id="rId23" Type="http://schemas.openxmlformats.org/officeDocument/2006/relationships/slide" Target="slides/slide16.xml"/><Relationship Id="rId26" Type="http://schemas.openxmlformats.org/officeDocument/2006/relationships/font" Target="fonts/RobotoThin-regular.fntdata"/><Relationship Id="rId25" Type="http://schemas.openxmlformats.org/officeDocument/2006/relationships/font" Target="fonts/OswaldMedium-bold.fntdata"/><Relationship Id="rId28" Type="http://schemas.openxmlformats.org/officeDocument/2006/relationships/font" Target="fonts/RobotoThin-italic.fntdata"/><Relationship Id="rId27" Type="http://schemas.openxmlformats.org/officeDocument/2006/relationships/font" Target="fonts/RobotoThin-bold.fntdata"/><Relationship Id="rId29" Type="http://schemas.openxmlformats.org/officeDocument/2006/relationships/font" Target="fonts/RobotoThin-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9001619f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49001619f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049001619f_0_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049001619f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49001619f_0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049001619f_0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49001619f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49001619f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49001619f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49001619f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049001619f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049001619f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049001619f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049001619f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5061563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05061563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49001619f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49001619f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9001619f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9001619f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49001619f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049001619f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49001619f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49001619f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49001619f_0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49001619f_0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49001619f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49001619f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49001619f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49001619f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49001619f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49001619f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4.png"/><Relationship Id="rId11" Type="http://schemas.openxmlformats.org/officeDocument/2006/relationships/image" Target="../media/image32.png"/><Relationship Id="rId10"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8.png"/><Relationship Id="rId4"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{1910AFF7-973E-4D27-9918-BB01CEABEF27}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{1910AFF7-973E-4D27-9918-BB01CEABEF27}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59" name="Shape 859"/>
        <p:cNvGrpSpPr/>
        <p:nvPr/>
      </p:nvGrpSpPr>
      <p:grpSpPr>
        <a:xfrm>
          <a:off x="0" y="0"/>
          <a:ext cx="0" cy="0"/>
          <a:chOff x="0" y="0"/>
          <a:chExt cx="0" cy="0"/>
        </a:xfrm>
      </p:grpSpPr>
      <p:sp>
        <p:nvSpPr>
          <p:cNvPr id="860" name="Google Shape;860;p69"/>
          <p:cNvSpPr/>
          <p:nvPr/>
        </p:nvSpPr>
        <p:spPr>
          <a:xfrm>
            <a:off x="274320" y="274881"/>
            <a:ext cx="8595360" cy="4593742"/>
          </a:xfrm>
          <a:prstGeom prst="rect">
            <a:avLst/>
          </a:prstGeom>
          <a:noFill/>
          <a:ln>
            <a:noFill/>
          </a:ln>
        </p:spPr>
      </p:sp>
      <p:sp>
        <p:nvSpPr>
          <p:cNvPr id="861" name="Google Shape;861;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69"/>
          <p:cNvSpPr/>
          <p:nvPr/>
        </p:nvSpPr>
        <p:spPr>
          <a:xfrm>
            <a:off x="390150" y="839275"/>
            <a:ext cx="2680362" cy="2098075"/>
          </a:xfrm>
          <a:prstGeom prst="rect">
            <a:avLst/>
          </a:prstGeom>
          <a:noFill/>
          <a:ln>
            <a:noFill/>
          </a:ln>
        </p:spPr>
      </p:sp>
      <p:sp>
        <p:nvSpPr>
          <p:cNvPr id="868" name="Google Shape;86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3" name="Google Shape;8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7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8" name="Google Shape;878;p7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9"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1" name="Google Shape;881;p7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84" name="Google Shape;884;p7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85" name="Google Shape;88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1.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en.wikipedia.org/wiki/Client_(computing)" TargetMode="External"/><Relationship Id="rId4" Type="http://schemas.openxmlformats.org/officeDocument/2006/relationships/image" Target="../media/image52.png"/><Relationship Id="rId5"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70.png"/><Relationship Id="rId7" Type="http://schemas.openxmlformats.org/officeDocument/2006/relationships/image" Target="../media/image67.png"/><Relationship Id="rId8"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Node.js</a:t>
            </a:r>
            <a:endParaRPr/>
          </a:p>
        </p:txBody>
      </p:sp>
      <p:sp>
        <p:nvSpPr>
          <p:cNvPr id="892" name="Google Shape;892;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server?</a:t>
            </a:r>
            <a:endParaRPr/>
          </a:p>
        </p:txBody>
      </p:sp>
      <p:sp>
        <p:nvSpPr>
          <p:cNvPr id="998" name="Google Shape;998;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indent="0" lvl="0" marL="0" rtl="0" algn="l">
              <a:spcBef>
                <a:spcPts val="0"/>
              </a:spcBef>
              <a:spcAft>
                <a:spcPts val="0"/>
              </a:spcAft>
              <a:buNone/>
            </a:pPr>
            <a:r>
              <a:t/>
            </a:r>
            <a:endParaRPr/>
          </a:p>
        </p:txBody>
      </p:sp>
      <p:sp>
        <p:nvSpPr>
          <p:cNvPr id="1004" name="Google Shape;1004;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5" name="Google Shape;1005;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Depending on the context, a server is both the physical hardware and the software that hears requests from users and returns something, like an </a:t>
            </a:r>
            <a:br>
              <a:rPr lang="en">
                <a:solidFill>
                  <a:schemeClr val="dk1"/>
                </a:solidFill>
              </a:rPr>
            </a:br>
            <a:r>
              <a:rPr lang="en">
                <a:solidFill>
                  <a:schemeClr val="dk1"/>
                </a:solidFill>
              </a:rPr>
              <a:t>HTML or image file, or completes a process.</a:t>
            </a:r>
            <a:endParaRPr>
              <a:solidFill>
                <a:schemeClr val="dk1"/>
              </a:solidFill>
            </a:endParaRPr>
          </a:p>
          <a:p>
            <a:pPr indent="0" lvl="0" marL="0" rtl="0" algn="l">
              <a:spcBef>
                <a:spcPts val="0"/>
              </a:spcBef>
              <a:spcAft>
                <a:spcPts val="0"/>
              </a:spcAft>
              <a:buNone/>
            </a:pPr>
            <a:r>
              <a:t/>
            </a:r>
            <a:endParaRPr/>
          </a:p>
        </p:txBody>
      </p:sp>
      <p:sp>
        <p:nvSpPr>
          <p:cNvPr id="1006" name="Google Shape;1006;p82"/>
          <p:cNvSpPr txBox="1"/>
          <p:nvPr/>
        </p:nvSpPr>
        <p:spPr>
          <a:xfrm>
            <a:off x="437525" y="1821900"/>
            <a:ext cx="5990400" cy="27435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http = require("http");</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PORT = 8080;</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function handleRequest(request, response) {</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response.end("It Works!! Path Hit: " + request.url);</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server = http.createServer(handleRequest);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server.listen(PORT, function() {</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console.log("Server listening on: http://localhost:" + PORT);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p:txBody>
      </p:sp>
      <p:pic>
        <p:nvPicPr>
          <p:cNvPr id="1007" name="Google Shape;1007;p82"/>
          <p:cNvPicPr preferRelativeResize="0"/>
          <p:nvPr/>
        </p:nvPicPr>
        <p:blipFill>
          <a:blip r:embed="rId3">
            <a:alphaModFix/>
          </a:blip>
          <a:stretch>
            <a:fillRect/>
          </a:stretch>
        </p:blipFill>
        <p:spPr>
          <a:xfrm>
            <a:off x="7254075" y="1885575"/>
            <a:ext cx="1185399" cy="2484823"/>
          </a:xfrm>
          <a:prstGeom prst="rect">
            <a:avLst/>
          </a:prstGeom>
          <a:noFill/>
          <a:ln>
            <a:noFill/>
          </a:ln>
        </p:spPr>
      </p:pic>
      <p:sp>
        <p:nvSpPr>
          <p:cNvPr id="1008" name="Google Shape;1008;p82"/>
          <p:cNvSpPr txBox="1"/>
          <p:nvPr/>
        </p:nvSpPr>
        <p:spPr>
          <a:xfrm>
            <a:off x="7254075" y="4241050"/>
            <a:ext cx="118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client-server model?</a:t>
            </a:r>
            <a:endParaRPr/>
          </a:p>
        </p:txBody>
      </p:sp>
      <p:sp>
        <p:nvSpPr>
          <p:cNvPr id="1014" name="Google Shape;101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4"/>
          <p:cNvSpPr/>
          <p:nvPr/>
        </p:nvSpPr>
        <p:spPr>
          <a:xfrm>
            <a:off x="6966225" y="2563325"/>
            <a:ext cx="1953300" cy="2058600"/>
          </a:xfrm>
          <a:prstGeom prst="roundRect">
            <a:avLst>
              <a:gd fmla="val 16667" name="adj"/>
            </a:avLst>
          </a:prstGeom>
          <a:solidFill>
            <a:srgbClr val="F2F5F9"/>
          </a:solidFill>
          <a:ln>
            <a:noFill/>
          </a:ln>
        </p:spPr>
        <p:txBody>
          <a:bodyPr anchorCtr="0" anchor="ctr" bIns="0" lIns="128000" spcFirstLastPara="1" rIns="91425" wrap="square" tIns="64007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 typically has lots of content that it can return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grpSp>
        <p:nvGrpSpPr>
          <p:cNvPr id="1020" name="Google Shape;1020;p84"/>
          <p:cNvGrpSpPr/>
          <p:nvPr/>
        </p:nvGrpSpPr>
        <p:grpSpPr>
          <a:xfrm>
            <a:off x="7085663" y="2469563"/>
            <a:ext cx="745500" cy="893472"/>
            <a:chOff x="8076713" y="1871888"/>
            <a:chExt cx="745500" cy="893472"/>
          </a:xfrm>
        </p:grpSpPr>
        <p:pic>
          <p:nvPicPr>
            <p:cNvPr id="1021" name="Google Shape;1021;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rotWithShape="0" algn="bl" dir="5400000" dist="19050">
                <a:srgbClr val="000000">
                  <a:alpha val="50000"/>
                </a:srgbClr>
              </a:outerShdw>
            </a:effectLst>
          </p:spPr>
        </p:pic>
        <p:sp>
          <p:nvSpPr>
            <p:cNvPr id="1022" name="Google Shape;1022;p84"/>
            <p:cNvSpPr/>
            <p:nvPr/>
          </p:nvSpPr>
          <p:spPr>
            <a:xfrm>
              <a:off x="8076725" y="2107050"/>
              <a:ext cx="4926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HTML</a:t>
              </a:r>
              <a:endParaRPr b="1" sz="1000">
                <a:solidFill>
                  <a:srgbClr val="FFFFFF"/>
                </a:solidFill>
                <a:latin typeface="Roboto"/>
                <a:ea typeface="Roboto"/>
                <a:cs typeface="Roboto"/>
                <a:sym typeface="Roboto"/>
              </a:endParaRPr>
            </a:p>
          </p:txBody>
        </p:sp>
        <p:sp>
          <p:nvSpPr>
            <p:cNvPr id="1023" name="Google Shape;1023;p84"/>
            <p:cNvSpPr txBox="1"/>
            <p:nvPr/>
          </p:nvSpPr>
          <p:spPr>
            <a:xfrm>
              <a:off x="8174663" y="222856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
        <p:nvSpPr>
          <p:cNvPr id="1024" name="Google Shape;1024;p84"/>
          <p:cNvSpPr/>
          <p:nvPr/>
        </p:nvSpPr>
        <p:spPr>
          <a:xfrm>
            <a:off x="2195400" y="3765625"/>
            <a:ext cx="3447000" cy="842100"/>
          </a:xfrm>
          <a:prstGeom prst="roundRect">
            <a:avLst>
              <a:gd fmla="val 16667" name="adj"/>
            </a:avLst>
          </a:prstGeom>
          <a:solidFill>
            <a:srgbClr val="F2F5F9"/>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cxnSp>
        <p:nvCxnSpPr>
          <p:cNvPr id="1025" name="Google Shape;1025;p84"/>
          <p:cNvCxnSpPr/>
          <p:nvPr/>
        </p:nvCxnSpPr>
        <p:spPr>
          <a:xfrm>
            <a:off x="2006837" y="3519775"/>
            <a:ext cx="4298100" cy="0"/>
          </a:xfrm>
          <a:prstGeom prst="straightConnector1">
            <a:avLst/>
          </a:prstGeom>
          <a:noFill/>
          <a:ln cap="flat" cmpd="sng" w="9525">
            <a:solidFill>
              <a:srgbClr val="000000"/>
            </a:solidFill>
            <a:prstDash val="solid"/>
            <a:round/>
            <a:headEnd len="med" w="med" type="stealth"/>
            <a:tailEnd len="med" w="med" type="none"/>
          </a:ln>
        </p:spPr>
      </p:cxnSp>
      <p:sp>
        <p:nvSpPr>
          <p:cNvPr id="1026" name="Google Shape;1026;p84"/>
          <p:cNvSpPr/>
          <p:nvPr/>
        </p:nvSpPr>
        <p:spPr>
          <a:xfrm>
            <a:off x="348050" y="2554200"/>
            <a:ext cx="1522800" cy="15222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Client-Server Model</a:t>
            </a:r>
            <a:endParaRPr>
              <a:solidFill>
                <a:schemeClr val="dk1"/>
              </a:solidFill>
            </a:endParaRPr>
          </a:p>
          <a:p>
            <a:pPr indent="0" lvl="0" marL="0" rtl="0" algn="l">
              <a:spcBef>
                <a:spcPts val="0"/>
              </a:spcBef>
              <a:spcAft>
                <a:spcPts val="0"/>
              </a:spcAft>
              <a:buNone/>
            </a:pPr>
            <a:r>
              <a:t/>
            </a:r>
            <a:endParaRPr/>
          </a:p>
        </p:txBody>
      </p:sp>
      <p:sp>
        <p:nvSpPr>
          <p:cNvPr id="1028" name="Google Shape;1028;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9" name="Google Shape;1029;p84"/>
          <p:cNvSpPr txBox="1"/>
          <p:nvPr>
            <p:ph idx="1" type="subTitle"/>
          </p:nvPr>
        </p:nvSpPr>
        <p:spPr>
          <a:xfrm>
            <a:off x="0" y="675975"/>
            <a:ext cx="92514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700">
                <a:solidFill>
                  <a:schemeClr val="dk1"/>
                </a:solidFill>
              </a:rPr>
              <a:t>In modern web applications, there is constant back-and-forth communication between the visuals displayed on the user’s browser (the front end) and the data and logic stored on the server (the back end). Clients make requests, and servers respond.</a:t>
            </a:r>
            <a:endParaRPr sz="1700">
              <a:solidFill>
                <a:schemeClr val="dk1"/>
              </a:solidFill>
            </a:endParaRPr>
          </a:p>
          <a:p>
            <a:pPr indent="0" lvl="0" marL="0" rtl="0" algn="l">
              <a:lnSpc>
                <a:spcPct val="115000"/>
              </a:lnSpc>
              <a:spcBef>
                <a:spcPts val="0"/>
              </a:spcBef>
              <a:spcAft>
                <a:spcPts val="0"/>
              </a:spcAft>
              <a:buNone/>
            </a:pPr>
            <a:r>
              <a:t/>
            </a:r>
            <a:endParaRPr sz="1700"/>
          </a:p>
        </p:txBody>
      </p:sp>
      <p:pic>
        <p:nvPicPr>
          <p:cNvPr id="1030" name="Google Shape;1030;p84"/>
          <p:cNvPicPr preferRelativeResize="0"/>
          <p:nvPr/>
        </p:nvPicPr>
        <p:blipFill>
          <a:blip r:embed="rId4">
            <a:alphaModFix/>
          </a:blip>
          <a:stretch>
            <a:fillRect/>
          </a:stretch>
        </p:blipFill>
        <p:spPr>
          <a:xfrm>
            <a:off x="267400" y="2768838"/>
            <a:ext cx="1683975" cy="1154398"/>
          </a:xfrm>
          <a:prstGeom prst="rect">
            <a:avLst/>
          </a:prstGeom>
          <a:noFill/>
          <a:ln>
            <a:noFill/>
          </a:ln>
        </p:spPr>
      </p:pic>
      <p:sp>
        <p:nvSpPr>
          <p:cNvPr id="1031" name="Google Shape;1031;p84"/>
          <p:cNvSpPr txBox="1"/>
          <p:nvPr/>
        </p:nvSpPr>
        <p:spPr>
          <a:xfrm>
            <a:off x="392250" y="4126830"/>
            <a:ext cx="151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Roboto"/>
                <a:ea typeface="Roboto"/>
                <a:cs typeface="Roboto"/>
                <a:sym typeface="Roboto"/>
              </a:rPr>
              <a:t>Web Browser (Client)</a:t>
            </a:r>
            <a:endParaRPr b="1" sz="1100">
              <a:latin typeface="Roboto"/>
              <a:ea typeface="Roboto"/>
              <a:cs typeface="Roboto"/>
              <a:sym typeface="Roboto"/>
            </a:endParaRPr>
          </a:p>
        </p:txBody>
      </p:sp>
      <p:pic>
        <p:nvPicPr>
          <p:cNvPr id="1032" name="Google Shape;1032;p84"/>
          <p:cNvPicPr preferRelativeResize="0"/>
          <p:nvPr/>
        </p:nvPicPr>
        <p:blipFill>
          <a:blip r:embed="rId5">
            <a:alphaModFix/>
          </a:blip>
          <a:stretch>
            <a:fillRect/>
          </a:stretch>
        </p:blipFill>
        <p:spPr>
          <a:xfrm>
            <a:off x="779453" y="2917754"/>
            <a:ext cx="602022" cy="602025"/>
          </a:xfrm>
          <a:prstGeom prst="rect">
            <a:avLst/>
          </a:prstGeom>
          <a:noFill/>
          <a:ln>
            <a:noFill/>
          </a:ln>
        </p:spPr>
      </p:pic>
      <p:cxnSp>
        <p:nvCxnSpPr>
          <p:cNvPr id="1033" name="Google Shape;1033;p84"/>
          <p:cNvCxnSpPr/>
          <p:nvPr/>
        </p:nvCxnSpPr>
        <p:spPr>
          <a:xfrm>
            <a:off x="1809937" y="3006025"/>
            <a:ext cx="4298100" cy="0"/>
          </a:xfrm>
          <a:prstGeom prst="straightConnector1">
            <a:avLst/>
          </a:prstGeom>
          <a:noFill/>
          <a:ln cap="flat" cmpd="sng" w="9525">
            <a:solidFill>
              <a:srgbClr val="000000"/>
            </a:solidFill>
            <a:prstDash val="solid"/>
            <a:round/>
            <a:headEnd len="med" w="med" type="none"/>
            <a:tailEnd len="med" w="med" type="stealth"/>
          </a:ln>
        </p:spPr>
      </p:cxnSp>
      <p:pic>
        <p:nvPicPr>
          <p:cNvPr id="1034" name="Google Shape;1034;p84"/>
          <p:cNvPicPr preferRelativeResize="0"/>
          <p:nvPr/>
        </p:nvPicPr>
        <p:blipFill>
          <a:blip r:embed="rId6">
            <a:alphaModFix/>
          </a:blip>
          <a:stretch>
            <a:fillRect/>
          </a:stretch>
        </p:blipFill>
        <p:spPr>
          <a:xfrm>
            <a:off x="5900900" y="2487050"/>
            <a:ext cx="835951" cy="1752300"/>
          </a:xfrm>
          <a:prstGeom prst="rect">
            <a:avLst/>
          </a:prstGeom>
          <a:noFill/>
          <a:ln>
            <a:noFill/>
          </a:ln>
        </p:spPr>
      </p:pic>
      <p:sp>
        <p:nvSpPr>
          <p:cNvPr id="1035" name="Google Shape;1035;p84"/>
          <p:cNvSpPr txBox="1"/>
          <p:nvPr/>
        </p:nvSpPr>
        <p:spPr>
          <a:xfrm>
            <a:off x="5846125" y="4123300"/>
            <a:ext cx="97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Medium"/>
                <a:ea typeface="Roboto Medium"/>
                <a:cs typeface="Roboto Medium"/>
                <a:sym typeface="Roboto Medium"/>
              </a:rPr>
              <a:t>Server</a:t>
            </a:r>
            <a:endParaRPr sz="1200">
              <a:latin typeface="Roboto Medium"/>
              <a:ea typeface="Roboto Medium"/>
              <a:cs typeface="Roboto Medium"/>
              <a:sym typeface="Roboto Medium"/>
            </a:endParaRPr>
          </a:p>
        </p:txBody>
      </p:sp>
      <p:sp>
        <p:nvSpPr>
          <p:cNvPr id="1036" name="Google Shape;1036;p84"/>
          <p:cNvSpPr/>
          <p:nvPr/>
        </p:nvSpPr>
        <p:spPr>
          <a:xfrm>
            <a:off x="2076450" y="1969825"/>
            <a:ext cx="3642000" cy="620700"/>
          </a:xfrm>
          <a:prstGeom prst="roundRect">
            <a:avLst>
              <a:gd fmla="val 16667" name="adj"/>
            </a:avLst>
          </a:prstGeom>
          <a:solidFill>
            <a:srgbClr val="F2F5F9"/>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pic>
        <p:nvPicPr>
          <p:cNvPr id="1037" name="Google Shape;1037;p84"/>
          <p:cNvPicPr preferRelativeResize="0"/>
          <p:nvPr/>
        </p:nvPicPr>
        <p:blipFill>
          <a:blip r:embed="rId3">
            <a:alphaModFix/>
          </a:blip>
          <a:stretch>
            <a:fillRect/>
          </a:stretch>
        </p:blipFill>
        <p:spPr>
          <a:xfrm>
            <a:off x="2642188" y="2410838"/>
            <a:ext cx="745500" cy="893472"/>
          </a:xfrm>
          <a:prstGeom prst="rect">
            <a:avLst/>
          </a:prstGeom>
          <a:noFill/>
          <a:ln>
            <a:noFill/>
          </a:ln>
          <a:effectLst>
            <a:outerShdw blurRad="57150" rotWithShape="0" algn="bl" dir="5400000" dist="19050">
              <a:srgbClr val="000000">
                <a:alpha val="50000"/>
              </a:srgbClr>
            </a:outerShdw>
          </a:effectLst>
        </p:spPr>
      </p:pic>
      <p:sp>
        <p:nvSpPr>
          <p:cNvPr id="1038" name="Google Shape;1038;p84"/>
          <p:cNvSpPr/>
          <p:nvPr/>
        </p:nvSpPr>
        <p:spPr>
          <a:xfrm>
            <a:off x="2073675" y="2646000"/>
            <a:ext cx="1009200" cy="226800"/>
          </a:xfrm>
          <a:prstGeom prst="roundRect">
            <a:avLst>
              <a:gd fmla="val 16667"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Client Request</a:t>
            </a:r>
            <a:endParaRPr b="1" sz="1000">
              <a:solidFill>
                <a:srgbClr val="FFFFFF"/>
              </a:solidFill>
              <a:latin typeface="Roboto"/>
              <a:ea typeface="Roboto"/>
              <a:cs typeface="Roboto"/>
              <a:sym typeface="Roboto"/>
            </a:endParaRPr>
          </a:p>
        </p:txBody>
      </p:sp>
      <p:sp>
        <p:nvSpPr>
          <p:cNvPr id="1039" name="Google Shape;1039;p84"/>
          <p:cNvSpPr txBox="1"/>
          <p:nvPr/>
        </p:nvSpPr>
        <p:spPr>
          <a:xfrm>
            <a:off x="2740138" y="276751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pic>
        <p:nvPicPr>
          <p:cNvPr id="1040" name="Google Shape;1040;p84"/>
          <p:cNvPicPr preferRelativeResize="0"/>
          <p:nvPr/>
        </p:nvPicPr>
        <p:blipFill>
          <a:blip r:embed="rId3">
            <a:alphaModFix/>
          </a:blip>
          <a:stretch>
            <a:fillRect/>
          </a:stretch>
        </p:blipFill>
        <p:spPr>
          <a:xfrm>
            <a:off x="5002213" y="3182938"/>
            <a:ext cx="745500" cy="893472"/>
          </a:xfrm>
          <a:prstGeom prst="rect">
            <a:avLst/>
          </a:prstGeom>
          <a:noFill/>
          <a:ln>
            <a:noFill/>
          </a:ln>
          <a:effectLst>
            <a:outerShdw blurRad="57150" rotWithShape="0" algn="bl" dir="5400000" dist="19050">
              <a:srgbClr val="000000">
                <a:alpha val="50000"/>
              </a:srgbClr>
            </a:outerShdw>
          </a:effectLst>
        </p:spPr>
      </p:pic>
      <p:sp>
        <p:nvSpPr>
          <p:cNvPr id="1041" name="Google Shape;1041;p84"/>
          <p:cNvSpPr/>
          <p:nvPr/>
        </p:nvSpPr>
        <p:spPr>
          <a:xfrm>
            <a:off x="4701575" y="3418100"/>
            <a:ext cx="7932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1042" name="Google Shape;1042;p84"/>
          <p:cNvSpPr txBox="1"/>
          <p:nvPr/>
        </p:nvSpPr>
        <p:spPr>
          <a:xfrm>
            <a:off x="5100163" y="353961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nvGrpSpPr>
          <p:cNvPr id="1043" name="Google Shape;1043;p84"/>
          <p:cNvGrpSpPr/>
          <p:nvPr/>
        </p:nvGrpSpPr>
        <p:grpSpPr>
          <a:xfrm>
            <a:off x="7498713" y="2138238"/>
            <a:ext cx="745500" cy="893472"/>
            <a:chOff x="8076713" y="1871888"/>
            <a:chExt cx="745500" cy="893472"/>
          </a:xfrm>
        </p:grpSpPr>
        <p:pic>
          <p:nvPicPr>
            <p:cNvPr id="1044" name="Google Shape;1044;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rotWithShape="0" algn="bl" dir="5400000" dist="19050">
                <a:srgbClr val="000000">
                  <a:alpha val="50000"/>
                </a:srgbClr>
              </a:outerShdw>
            </a:effectLst>
          </p:spPr>
        </p:pic>
        <p:sp>
          <p:nvSpPr>
            <p:cNvPr id="1045" name="Google Shape;1045;p84"/>
            <p:cNvSpPr/>
            <p:nvPr/>
          </p:nvSpPr>
          <p:spPr>
            <a:xfrm>
              <a:off x="8076725" y="2107050"/>
              <a:ext cx="4926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HTML</a:t>
              </a:r>
              <a:endParaRPr b="1" sz="1000">
                <a:solidFill>
                  <a:srgbClr val="FFFFFF"/>
                </a:solidFill>
                <a:latin typeface="Roboto"/>
                <a:ea typeface="Roboto"/>
                <a:cs typeface="Roboto"/>
                <a:sym typeface="Roboto"/>
              </a:endParaRPr>
            </a:p>
          </p:txBody>
        </p:sp>
        <p:sp>
          <p:nvSpPr>
            <p:cNvPr id="1046" name="Google Shape;1046;p84"/>
            <p:cNvSpPr txBox="1"/>
            <p:nvPr/>
          </p:nvSpPr>
          <p:spPr>
            <a:xfrm>
              <a:off x="8174663" y="222856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grpSp>
        <p:nvGrpSpPr>
          <p:cNvPr id="1047" name="Google Shape;1047;p84"/>
          <p:cNvGrpSpPr/>
          <p:nvPr/>
        </p:nvGrpSpPr>
        <p:grpSpPr>
          <a:xfrm>
            <a:off x="8061438" y="2417363"/>
            <a:ext cx="745500" cy="893472"/>
            <a:chOff x="8076713" y="1871888"/>
            <a:chExt cx="745500" cy="893472"/>
          </a:xfrm>
        </p:grpSpPr>
        <p:pic>
          <p:nvPicPr>
            <p:cNvPr id="1048" name="Google Shape;1048;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rotWithShape="0" algn="bl" dir="5400000" dist="19050">
                <a:srgbClr val="000000">
                  <a:alpha val="50000"/>
                </a:srgbClr>
              </a:outerShdw>
            </a:effectLst>
          </p:spPr>
        </p:pic>
        <p:sp>
          <p:nvSpPr>
            <p:cNvPr id="1049" name="Google Shape;1049;p84"/>
            <p:cNvSpPr/>
            <p:nvPr/>
          </p:nvSpPr>
          <p:spPr>
            <a:xfrm>
              <a:off x="8076725" y="2107050"/>
              <a:ext cx="4926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HTML</a:t>
              </a:r>
              <a:endParaRPr b="1" sz="1000">
                <a:solidFill>
                  <a:srgbClr val="FFFFFF"/>
                </a:solidFill>
                <a:latin typeface="Roboto"/>
                <a:ea typeface="Roboto"/>
                <a:cs typeface="Roboto"/>
                <a:sym typeface="Roboto"/>
              </a:endParaRPr>
            </a:p>
          </p:txBody>
        </p:sp>
        <p:sp>
          <p:nvSpPr>
            <p:cNvPr id="1050" name="Google Shape;1050;p84"/>
            <p:cNvSpPr txBox="1"/>
            <p:nvPr/>
          </p:nvSpPr>
          <p:spPr>
            <a:xfrm>
              <a:off x="8174663" y="222856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5"/>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Key Question:</a:t>
            </a:r>
            <a:endParaRPr/>
          </a:p>
          <a:p>
            <a:pPr indent="0" lvl="0" marL="0" rtl="0" algn="l">
              <a:spcBef>
                <a:spcPts val="0"/>
              </a:spcBef>
              <a:spcAft>
                <a:spcPts val="0"/>
              </a:spcAft>
              <a:buNone/>
            </a:pPr>
            <a:r>
              <a:rPr lang="en"/>
              <a:t>So what is  NodeJS     ? </a:t>
            </a:r>
            <a:endParaRPr/>
          </a:p>
        </p:txBody>
      </p:sp>
      <p:sp>
        <p:nvSpPr>
          <p:cNvPr id="1056" name="Google Shape;1056;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57" name="Google Shape;1057;p85"/>
          <p:cNvPicPr preferRelativeResize="0"/>
          <p:nvPr/>
        </p:nvPicPr>
        <p:blipFill>
          <a:blip r:embed="rId3">
            <a:alphaModFix/>
          </a:blip>
          <a:stretch>
            <a:fillRect/>
          </a:stretch>
        </p:blipFill>
        <p:spPr>
          <a:xfrm>
            <a:off x="4197100" y="2583925"/>
            <a:ext cx="1753600" cy="55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Definition of NodeJS</a:t>
            </a:r>
            <a:endParaRPr>
              <a:solidFill>
                <a:schemeClr val="dk1"/>
              </a:solidFill>
            </a:endParaRPr>
          </a:p>
          <a:p>
            <a:pPr indent="0" lvl="0" marL="0" rtl="0" algn="l">
              <a:spcBef>
                <a:spcPts val="0"/>
              </a:spcBef>
              <a:spcAft>
                <a:spcPts val="0"/>
              </a:spcAft>
              <a:buNone/>
            </a:pPr>
            <a:r>
              <a:t/>
            </a:r>
            <a:endParaRPr/>
          </a:p>
        </p:txBody>
      </p:sp>
      <p:sp>
        <p:nvSpPr>
          <p:cNvPr id="1063" name="Google Shape;1063;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86"/>
          <p:cNvSpPr txBox="1"/>
          <p:nvPr>
            <p:ph idx="1" type="subTitle"/>
          </p:nvPr>
        </p:nvSpPr>
        <p:spPr>
          <a:xfrm>
            <a:off x="0" y="675975"/>
            <a:ext cx="9347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Node.js</a:t>
            </a:r>
            <a:r>
              <a:rPr lang="en">
                <a:solidFill>
                  <a:schemeClr val="dk1"/>
                </a:solidFill>
              </a:rPr>
              <a:t> is an open source, cross-platform JavaScript runtime environment designed to be run outside of the browser.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a general utility that can be used for a variety of purposes including asset compilation, scripting, monitoring, and </a:t>
            </a:r>
            <a:r>
              <a:rPr b="1" lang="en">
                <a:solidFill>
                  <a:schemeClr val="dk1"/>
                </a:solidFill>
              </a:rPr>
              <a:t>most notably as the basis for web servers</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pic>
        <p:nvPicPr>
          <p:cNvPr id="1065" name="Google Shape;1065;p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71" name="Google Shape;1071;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full-stack web development?</a:t>
            </a:r>
            <a:endParaRPr/>
          </a:p>
        </p:txBody>
      </p:sp>
      <p:sp>
        <p:nvSpPr>
          <p:cNvPr id="898" name="Google Shape;8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Full-Stack Web Development</a:t>
            </a:r>
            <a:endParaRPr>
              <a:solidFill>
                <a:schemeClr val="dk1"/>
              </a:solidFill>
            </a:endParaRPr>
          </a:p>
          <a:p>
            <a:pPr indent="0" lvl="0" marL="0" rtl="0" algn="l">
              <a:spcBef>
                <a:spcPts val="0"/>
              </a:spcBef>
              <a:spcAft>
                <a:spcPts val="0"/>
              </a:spcAft>
              <a:buNone/>
            </a:pPr>
            <a:r>
              <a:t/>
            </a:r>
            <a:endParaRPr/>
          </a:p>
        </p:txBody>
      </p:sp>
      <p:sp>
        <p:nvSpPr>
          <p:cNvPr id="904" name="Google Shape;90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5" name="Google Shape;905;p74"/>
          <p:cNvSpPr txBox="1"/>
          <p:nvPr>
            <p:ph idx="1" type="subTitle"/>
          </p:nvPr>
        </p:nvSpPr>
        <p:spPr>
          <a:xfrm>
            <a:off x="0" y="675975"/>
            <a:ext cx="4699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Full-stack web development encompasses the suite of tools required to build both the front and back ends of a web application.</a:t>
            </a:r>
            <a:endParaRPr>
              <a:solidFill>
                <a:schemeClr val="dk1"/>
              </a:solidFill>
            </a:endParaRPr>
          </a:p>
          <a:p>
            <a:pPr indent="0" lvl="0" marL="0" rtl="0" algn="l">
              <a:spcBef>
                <a:spcPts val="0"/>
              </a:spcBef>
              <a:spcAft>
                <a:spcPts val="0"/>
              </a:spcAft>
              <a:buNone/>
            </a:pPr>
            <a:r>
              <a:t/>
            </a:r>
            <a:endParaRPr/>
          </a:p>
        </p:txBody>
      </p:sp>
      <p:sp>
        <p:nvSpPr>
          <p:cNvPr id="906" name="Google Shape;906;p74"/>
          <p:cNvSpPr/>
          <p:nvPr/>
        </p:nvSpPr>
        <p:spPr>
          <a:xfrm>
            <a:off x="5713950" y="121700"/>
            <a:ext cx="3268200" cy="112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74"/>
          <p:cNvPicPr preferRelativeResize="0"/>
          <p:nvPr/>
        </p:nvPicPr>
        <p:blipFill>
          <a:blip r:embed="rId3">
            <a:alphaModFix/>
          </a:blip>
          <a:stretch>
            <a:fillRect/>
          </a:stretch>
        </p:blipFill>
        <p:spPr>
          <a:xfrm>
            <a:off x="5969150" y="-76200"/>
            <a:ext cx="2407787" cy="5059229"/>
          </a:xfrm>
          <a:prstGeom prst="rect">
            <a:avLst/>
          </a:prstGeom>
          <a:noFill/>
          <a:ln>
            <a:noFill/>
          </a:ln>
        </p:spPr>
      </p:pic>
      <p:sp>
        <p:nvSpPr>
          <p:cNvPr id="908" name="Google Shape;908;p74"/>
          <p:cNvSpPr txBox="1"/>
          <p:nvPr/>
        </p:nvSpPr>
        <p:spPr>
          <a:xfrm>
            <a:off x="6155850" y="457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Clr>
                <a:schemeClr val="dk1"/>
              </a:buClr>
              <a:buSzPts val="1100"/>
              <a:buFont typeface="Arial"/>
              <a:buNone/>
            </a:pPr>
            <a:r>
              <a:rPr lang="en" sz="2100">
                <a:solidFill>
                  <a:schemeClr val="dk1"/>
                </a:solidFill>
                <a:latin typeface="Roboto"/>
                <a:ea typeface="Roboto"/>
                <a:cs typeface="Roboto"/>
                <a:sym typeface="Roboto"/>
              </a:rPr>
              <a:t>HTML </a:t>
            </a:r>
            <a:endParaRPr/>
          </a:p>
        </p:txBody>
      </p:sp>
      <p:sp>
        <p:nvSpPr>
          <p:cNvPr id="909" name="Google Shape;909;p74"/>
          <p:cNvSpPr txBox="1"/>
          <p:nvPr/>
        </p:nvSpPr>
        <p:spPr>
          <a:xfrm>
            <a:off x="6155850" y="961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10" name="Google Shape;910;p74"/>
          <p:cNvSpPr txBox="1"/>
          <p:nvPr/>
        </p:nvSpPr>
        <p:spPr>
          <a:xfrm>
            <a:off x="6155850" y="16726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11" name="Google Shape;911;p74"/>
          <p:cNvSpPr txBox="1"/>
          <p:nvPr/>
        </p:nvSpPr>
        <p:spPr>
          <a:xfrm>
            <a:off x="6155850" y="230755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API</a:t>
            </a:r>
            <a:endParaRPr/>
          </a:p>
        </p:txBody>
      </p:sp>
      <p:sp>
        <p:nvSpPr>
          <p:cNvPr id="912" name="Google Shape;912;p74"/>
          <p:cNvSpPr txBox="1"/>
          <p:nvPr/>
        </p:nvSpPr>
        <p:spPr>
          <a:xfrm>
            <a:off x="6155850" y="29418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Node.JS</a:t>
            </a:r>
            <a:endParaRPr/>
          </a:p>
        </p:txBody>
      </p:sp>
      <p:sp>
        <p:nvSpPr>
          <p:cNvPr id="913" name="Google Shape;913;p74"/>
          <p:cNvSpPr txBox="1"/>
          <p:nvPr/>
        </p:nvSpPr>
        <p:spPr>
          <a:xfrm>
            <a:off x="6155850" y="359857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Express.JS</a:t>
            </a:r>
            <a:endParaRPr/>
          </a:p>
        </p:txBody>
      </p:sp>
      <p:sp>
        <p:nvSpPr>
          <p:cNvPr id="914" name="Google Shape;914;p74"/>
          <p:cNvSpPr txBox="1"/>
          <p:nvPr/>
        </p:nvSpPr>
        <p:spPr>
          <a:xfrm>
            <a:off x="6155850" y="4255325"/>
            <a:ext cx="2074500" cy="4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MySQL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much of the stack do we know?</a:t>
            </a:r>
            <a:endParaRPr/>
          </a:p>
        </p:txBody>
      </p:sp>
      <p:sp>
        <p:nvSpPr>
          <p:cNvPr id="920" name="Google Shape;92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Client-Side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26" name="Google Shape;926;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7" name="Google Shape;927;p76"/>
          <p:cNvSpPr txBox="1"/>
          <p:nvPr>
            <p:ph idx="1" type="subTitle"/>
          </p:nvPr>
        </p:nvSpPr>
        <p:spPr>
          <a:xfrm>
            <a:off x="0" y="675975"/>
            <a:ext cx="54219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far, we have learned about client-side development. The three primary components of client-side code are HTML, CSS, and JavaScript. We can also fetch data from an API for use in the client.</a:t>
            </a:r>
            <a:endParaRPr>
              <a:solidFill>
                <a:srgbClr val="0000FF"/>
              </a:solidFill>
            </a:endParaRPr>
          </a:p>
          <a:p>
            <a:pPr indent="0" lvl="0" marL="0" rtl="0" algn="l">
              <a:spcBef>
                <a:spcPts val="0"/>
              </a:spcBef>
              <a:spcAft>
                <a:spcPts val="0"/>
              </a:spcAft>
              <a:buNone/>
            </a:pPr>
            <a:r>
              <a:t/>
            </a:r>
            <a:endParaRPr>
              <a:solidFill>
                <a:schemeClr val="dk1"/>
              </a:solidFill>
            </a:endParaRPr>
          </a:p>
        </p:txBody>
      </p:sp>
      <p:sp>
        <p:nvSpPr>
          <p:cNvPr id="928" name="Google Shape;928;p76"/>
          <p:cNvSpPr/>
          <p:nvPr/>
        </p:nvSpPr>
        <p:spPr>
          <a:xfrm>
            <a:off x="5713950" y="121700"/>
            <a:ext cx="3268200" cy="112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9" name="Google Shape;929;p76"/>
          <p:cNvPicPr preferRelativeResize="0"/>
          <p:nvPr/>
        </p:nvPicPr>
        <p:blipFill rotWithShape="1">
          <a:blip r:embed="rId3">
            <a:alphaModFix/>
          </a:blip>
          <a:srcRect b="0" l="0" r="0" t="0"/>
          <a:stretch/>
        </p:blipFill>
        <p:spPr>
          <a:xfrm>
            <a:off x="5969150" y="-76200"/>
            <a:ext cx="2407787" cy="5059229"/>
          </a:xfrm>
          <a:prstGeom prst="rect">
            <a:avLst/>
          </a:prstGeom>
          <a:noFill/>
          <a:ln>
            <a:noFill/>
          </a:ln>
        </p:spPr>
      </p:pic>
      <p:sp>
        <p:nvSpPr>
          <p:cNvPr id="930" name="Google Shape;930;p76"/>
          <p:cNvSpPr txBox="1"/>
          <p:nvPr/>
        </p:nvSpPr>
        <p:spPr>
          <a:xfrm>
            <a:off x="6155850" y="457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None/>
            </a:pPr>
            <a:r>
              <a:rPr lang="en" sz="2100">
                <a:solidFill>
                  <a:schemeClr val="dk1"/>
                </a:solidFill>
                <a:latin typeface="Roboto"/>
                <a:ea typeface="Roboto"/>
                <a:cs typeface="Roboto"/>
                <a:sym typeface="Roboto"/>
              </a:rPr>
              <a:t>HTML </a:t>
            </a:r>
            <a:endParaRPr/>
          </a:p>
        </p:txBody>
      </p:sp>
      <p:sp>
        <p:nvSpPr>
          <p:cNvPr id="931" name="Google Shape;931;p76"/>
          <p:cNvSpPr txBox="1"/>
          <p:nvPr/>
        </p:nvSpPr>
        <p:spPr>
          <a:xfrm>
            <a:off x="6155850" y="961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32" name="Google Shape;932;p76"/>
          <p:cNvSpPr txBox="1"/>
          <p:nvPr/>
        </p:nvSpPr>
        <p:spPr>
          <a:xfrm>
            <a:off x="6155850" y="16726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33" name="Google Shape;933;p76"/>
          <p:cNvSpPr txBox="1"/>
          <p:nvPr/>
        </p:nvSpPr>
        <p:spPr>
          <a:xfrm>
            <a:off x="6155850" y="230755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API</a:t>
            </a:r>
            <a:endParaRPr/>
          </a:p>
        </p:txBody>
      </p:sp>
      <p:sp>
        <p:nvSpPr>
          <p:cNvPr id="934" name="Google Shape;934;p76"/>
          <p:cNvSpPr txBox="1"/>
          <p:nvPr/>
        </p:nvSpPr>
        <p:spPr>
          <a:xfrm>
            <a:off x="6155850" y="29418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D9D9D9"/>
                </a:solidFill>
                <a:latin typeface="Roboto"/>
                <a:ea typeface="Roboto"/>
                <a:cs typeface="Roboto"/>
                <a:sym typeface="Roboto"/>
              </a:rPr>
              <a:t>Node.JS</a:t>
            </a:r>
            <a:endParaRPr>
              <a:solidFill>
                <a:srgbClr val="D9D9D9"/>
              </a:solidFill>
            </a:endParaRPr>
          </a:p>
        </p:txBody>
      </p:sp>
      <p:sp>
        <p:nvSpPr>
          <p:cNvPr id="935" name="Google Shape;935;p76"/>
          <p:cNvSpPr txBox="1"/>
          <p:nvPr/>
        </p:nvSpPr>
        <p:spPr>
          <a:xfrm>
            <a:off x="6155850" y="359857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999999"/>
                </a:solidFill>
                <a:latin typeface="Roboto"/>
                <a:ea typeface="Roboto"/>
                <a:cs typeface="Roboto"/>
                <a:sym typeface="Roboto"/>
              </a:rPr>
              <a:t>Express.JS</a:t>
            </a:r>
            <a:endParaRPr>
              <a:solidFill>
                <a:srgbClr val="999999"/>
              </a:solidFill>
            </a:endParaRPr>
          </a:p>
        </p:txBody>
      </p:sp>
      <p:sp>
        <p:nvSpPr>
          <p:cNvPr id="936" name="Google Shape;936;p76"/>
          <p:cNvSpPr txBox="1"/>
          <p:nvPr/>
        </p:nvSpPr>
        <p:spPr>
          <a:xfrm>
            <a:off x="6155850" y="4255325"/>
            <a:ext cx="2074500" cy="4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FEFEF"/>
                </a:solidFill>
                <a:latin typeface="Roboto"/>
                <a:ea typeface="Roboto"/>
                <a:cs typeface="Roboto"/>
                <a:sym typeface="Roboto"/>
              </a:rPr>
              <a:t>MySQL</a:t>
            </a:r>
            <a:endParaRPr>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client?</a:t>
            </a:r>
            <a:endParaRPr/>
          </a:p>
        </p:txBody>
      </p:sp>
      <p:sp>
        <p:nvSpPr>
          <p:cNvPr id="942" name="Google Shape;94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Client</a:t>
            </a:r>
            <a:endParaRPr/>
          </a:p>
        </p:txBody>
      </p:sp>
      <p:sp>
        <p:nvSpPr>
          <p:cNvPr id="948" name="Google Shape;948;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9" name="Google Shape;949;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client is a piece of computer hardware or software that makes requests to a server. It can be a desktop computer, laptop, mobile device, and beyond! </a:t>
            </a:r>
            <a:endParaRPr/>
          </a:p>
          <a:p>
            <a:pPr indent="0" lvl="0" marL="0" rtl="0" algn="l">
              <a:spcBef>
                <a:spcPts val="0"/>
              </a:spcBef>
              <a:spcAft>
                <a:spcPts val="0"/>
              </a:spcAft>
              <a:buClr>
                <a:schemeClr val="dk1"/>
              </a:buClr>
              <a:buSzPts val="1100"/>
              <a:buFont typeface="Arial"/>
              <a:buNone/>
            </a:pPr>
            <a:r>
              <a:rPr lang="en" u="sng">
                <a:solidFill>
                  <a:srgbClr val="0000FF"/>
                </a:solidFill>
                <a:hlinkClick r:id="rId3">
                  <a:extLst>
                    <a:ext uri="{A12FA001-AC4F-418D-AE19-62706E023703}">
                      <ahyp:hlinkClr val="tx"/>
                    </a:ext>
                  </a:extLst>
                </a:hlinkClick>
              </a:rPr>
              <a:t>Further reading</a:t>
            </a:r>
            <a:r>
              <a:rPr lang="en"/>
              <a:t>.</a:t>
            </a:r>
            <a:endParaRPr/>
          </a:p>
          <a:p>
            <a:pPr indent="0" lvl="0" marL="0" rtl="0" algn="l">
              <a:spcBef>
                <a:spcPts val="0"/>
              </a:spcBef>
              <a:spcAft>
                <a:spcPts val="0"/>
              </a:spcAft>
              <a:buNone/>
            </a:pPr>
            <a:r>
              <a:t/>
            </a:r>
            <a:endParaRPr/>
          </a:p>
        </p:txBody>
      </p:sp>
      <p:cxnSp>
        <p:nvCxnSpPr>
          <p:cNvPr id="950" name="Google Shape;950;p78"/>
          <p:cNvCxnSpPr/>
          <p:nvPr/>
        </p:nvCxnSpPr>
        <p:spPr>
          <a:xfrm>
            <a:off x="2629975" y="3537825"/>
            <a:ext cx="5167200" cy="0"/>
          </a:xfrm>
          <a:prstGeom prst="straightConnector1">
            <a:avLst/>
          </a:prstGeom>
          <a:noFill/>
          <a:ln cap="flat" cmpd="sng" w="9525">
            <a:solidFill>
              <a:srgbClr val="000000"/>
            </a:solidFill>
            <a:prstDash val="solid"/>
            <a:round/>
            <a:headEnd len="med" w="med" type="stealth"/>
            <a:tailEnd len="med" w="med" type="none"/>
          </a:ln>
        </p:spPr>
      </p:cxnSp>
      <p:pic>
        <p:nvPicPr>
          <p:cNvPr id="951" name="Google Shape;951;p78"/>
          <p:cNvPicPr preferRelativeResize="0"/>
          <p:nvPr/>
        </p:nvPicPr>
        <p:blipFill>
          <a:blip r:embed="rId4">
            <a:alphaModFix/>
          </a:blip>
          <a:stretch>
            <a:fillRect/>
          </a:stretch>
        </p:blipFill>
        <p:spPr>
          <a:xfrm>
            <a:off x="6907138" y="2031650"/>
            <a:ext cx="958273" cy="2008724"/>
          </a:xfrm>
          <a:prstGeom prst="rect">
            <a:avLst/>
          </a:prstGeom>
          <a:noFill/>
          <a:ln>
            <a:noFill/>
          </a:ln>
        </p:spPr>
      </p:pic>
      <p:cxnSp>
        <p:nvCxnSpPr>
          <p:cNvPr id="952" name="Google Shape;952;p78"/>
          <p:cNvCxnSpPr/>
          <p:nvPr/>
        </p:nvCxnSpPr>
        <p:spPr>
          <a:xfrm>
            <a:off x="2502900" y="3068925"/>
            <a:ext cx="4252200" cy="0"/>
          </a:xfrm>
          <a:prstGeom prst="straightConnector1">
            <a:avLst/>
          </a:prstGeom>
          <a:noFill/>
          <a:ln cap="flat" cmpd="sng" w="9525">
            <a:solidFill>
              <a:srgbClr val="000000"/>
            </a:solidFill>
            <a:prstDash val="solid"/>
            <a:round/>
            <a:headEnd len="med" w="med" type="none"/>
            <a:tailEnd len="med" w="med" type="stealth"/>
          </a:ln>
        </p:spPr>
      </p:cxnSp>
      <p:sp>
        <p:nvSpPr>
          <p:cNvPr id="953" name="Google Shape;953;p78"/>
          <p:cNvSpPr/>
          <p:nvPr/>
        </p:nvSpPr>
        <p:spPr>
          <a:xfrm>
            <a:off x="1143600" y="2538520"/>
            <a:ext cx="1373700" cy="13737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78"/>
          <p:cNvPicPr preferRelativeResize="0"/>
          <p:nvPr/>
        </p:nvPicPr>
        <p:blipFill>
          <a:blip r:embed="rId5">
            <a:alphaModFix/>
          </a:blip>
          <a:stretch>
            <a:fillRect/>
          </a:stretch>
        </p:blipFill>
        <p:spPr>
          <a:xfrm>
            <a:off x="1340447" y="2181374"/>
            <a:ext cx="986965" cy="1579153"/>
          </a:xfrm>
          <a:prstGeom prst="rect">
            <a:avLst/>
          </a:prstGeom>
          <a:noFill/>
          <a:ln>
            <a:noFill/>
          </a:ln>
        </p:spPr>
      </p:pic>
      <p:sp>
        <p:nvSpPr>
          <p:cNvPr id="955" name="Google Shape;955;p78"/>
          <p:cNvSpPr/>
          <p:nvPr/>
        </p:nvSpPr>
        <p:spPr>
          <a:xfrm rot="1260">
            <a:off x="5860050" y="3393950"/>
            <a:ext cx="818700" cy="292500"/>
          </a:xfrm>
          <a:prstGeom prst="roundRect">
            <a:avLst>
              <a:gd fmla="val 16667" name="adj"/>
            </a:avLst>
          </a:prstGeom>
          <a:solidFill>
            <a:srgbClr val="FF00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956" name="Google Shape;956;p78"/>
          <p:cNvSpPr/>
          <p:nvPr/>
        </p:nvSpPr>
        <p:spPr>
          <a:xfrm rot="1383">
            <a:off x="2858312" y="2922675"/>
            <a:ext cx="745500" cy="29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Request</a:t>
            </a:r>
            <a:endParaRPr b="1" sz="1000">
              <a:latin typeface="Roboto"/>
              <a:ea typeface="Roboto"/>
              <a:cs typeface="Roboto"/>
              <a:sym typeface="Roboto"/>
            </a:endParaRPr>
          </a:p>
        </p:txBody>
      </p:sp>
      <p:sp>
        <p:nvSpPr>
          <p:cNvPr id="957" name="Google Shape;957;p78"/>
          <p:cNvSpPr txBox="1"/>
          <p:nvPr/>
        </p:nvSpPr>
        <p:spPr>
          <a:xfrm>
            <a:off x="6744725" y="3952100"/>
            <a:ext cx="12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Server</a:t>
            </a:r>
            <a:endParaRPr sz="1000">
              <a:latin typeface="Roboto Medium"/>
              <a:ea typeface="Roboto Medium"/>
              <a:cs typeface="Roboto Medium"/>
              <a:sym typeface="Roboto Medium"/>
            </a:endParaRPr>
          </a:p>
        </p:txBody>
      </p:sp>
      <p:sp>
        <p:nvSpPr>
          <p:cNvPr id="958" name="Google Shape;958;p78"/>
          <p:cNvSpPr txBox="1"/>
          <p:nvPr/>
        </p:nvSpPr>
        <p:spPr>
          <a:xfrm>
            <a:off x="1116175" y="3952100"/>
            <a:ext cx="140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59" name="Google Shape;959;p78"/>
          <p:cNvSpPr txBox="1"/>
          <p:nvPr/>
        </p:nvSpPr>
        <p:spPr>
          <a:xfrm>
            <a:off x="2779825" y="2532725"/>
            <a:ext cx="37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020"/>
                </a:solidFill>
                <a:latin typeface="Roboto"/>
                <a:ea typeface="Roboto"/>
                <a:cs typeface="Roboto"/>
                <a:sym typeface="Roboto"/>
              </a:rPr>
              <a:t>http</a:t>
            </a:r>
            <a:r>
              <a:rPr lang="en" sz="1300">
                <a:solidFill>
                  <a:srgbClr val="555555"/>
                </a:solidFill>
                <a:latin typeface="Roboto"/>
                <a:ea typeface="Roboto"/>
                <a:cs typeface="Roboto"/>
                <a:sym typeface="Roboto"/>
              </a:rPr>
              <a:t>:</a:t>
            </a:r>
            <a:r>
              <a:rPr lang="en" sz="1300">
                <a:solidFill>
                  <a:srgbClr val="202020"/>
                </a:solidFill>
                <a:latin typeface="Roboto"/>
                <a:ea typeface="Roboto"/>
                <a:cs typeface="Roboto"/>
                <a:sym typeface="Roboto"/>
              </a:rPr>
              <a:t>//website.com</a:t>
            </a:r>
            <a:endParaRPr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GitHub Pages doing?</a:t>
            </a:r>
            <a:endParaRPr/>
          </a:p>
        </p:txBody>
      </p:sp>
      <p:sp>
        <p:nvSpPr>
          <p:cNvPr id="965" name="Google Shape;965;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cxnSp>
        <p:nvCxnSpPr>
          <p:cNvPr id="970" name="Google Shape;970;p80"/>
          <p:cNvCxnSpPr/>
          <p:nvPr/>
        </p:nvCxnSpPr>
        <p:spPr>
          <a:xfrm>
            <a:off x="2080837" y="3964875"/>
            <a:ext cx="4996200" cy="0"/>
          </a:xfrm>
          <a:prstGeom prst="straightConnector1">
            <a:avLst/>
          </a:prstGeom>
          <a:noFill/>
          <a:ln cap="flat" cmpd="sng" w="9525">
            <a:solidFill>
              <a:srgbClr val="000000"/>
            </a:solidFill>
            <a:prstDash val="solid"/>
            <a:round/>
            <a:headEnd len="med" w="med" type="stealth"/>
            <a:tailEnd len="med" w="med" type="none"/>
          </a:ln>
        </p:spPr>
      </p:cxnSp>
      <p:cxnSp>
        <p:nvCxnSpPr>
          <p:cNvPr id="971" name="Google Shape;971;p80"/>
          <p:cNvCxnSpPr/>
          <p:nvPr/>
        </p:nvCxnSpPr>
        <p:spPr>
          <a:xfrm>
            <a:off x="2095537" y="2201050"/>
            <a:ext cx="4996200" cy="0"/>
          </a:xfrm>
          <a:prstGeom prst="straightConnector1">
            <a:avLst/>
          </a:prstGeom>
          <a:noFill/>
          <a:ln cap="flat" cmpd="sng" w="9525">
            <a:solidFill>
              <a:srgbClr val="000000"/>
            </a:solidFill>
            <a:prstDash val="solid"/>
            <a:round/>
            <a:headEnd len="med" w="med" type="stealth"/>
            <a:tailEnd len="med" w="med" type="none"/>
          </a:ln>
        </p:spPr>
      </p:cxnSp>
      <p:sp>
        <p:nvSpPr>
          <p:cNvPr id="972" name="Google Shape;972;p80"/>
          <p:cNvSpPr/>
          <p:nvPr/>
        </p:nvSpPr>
        <p:spPr>
          <a:xfrm>
            <a:off x="657562" y="1263525"/>
            <a:ext cx="1240500" cy="12402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Deploying Projects to GitHub Pages</a:t>
            </a:r>
            <a:endParaRPr>
              <a:solidFill>
                <a:schemeClr val="dk1"/>
              </a:solidFill>
            </a:endParaRPr>
          </a:p>
          <a:p>
            <a:pPr indent="0" lvl="0" marL="0" rtl="0" algn="l">
              <a:spcBef>
                <a:spcPts val="0"/>
              </a:spcBef>
              <a:spcAft>
                <a:spcPts val="0"/>
              </a:spcAft>
              <a:buNone/>
            </a:pPr>
            <a:r>
              <a:t/>
            </a:r>
            <a:endParaRPr/>
          </a:p>
        </p:txBody>
      </p:sp>
      <p:sp>
        <p:nvSpPr>
          <p:cNvPr id="974" name="Google Shape;974;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GitHub Pages is serving content to clients.</a:t>
            </a:r>
            <a:endParaRPr>
              <a:solidFill>
                <a:schemeClr val="dk1"/>
              </a:solidFill>
            </a:endParaRPr>
          </a:p>
          <a:p>
            <a:pPr indent="0" lvl="0" marL="0" rtl="0" algn="l">
              <a:spcBef>
                <a:spcPts val="0"/>
              </a:spcBef>
              <a:spcAft>
                <a:spcPts val="0"/>
              </a:spcAft>
              <a:buNone/>
            </a:pPr>
            <a:r>
              <a:t/>
            </a:r>
            <a:endParaRPr/>
          </a:p>
        </p:txBody>
      </p:sp>
      <p:cxnSp>
        <p:nvCxnSpPr>
          <p:cNvPr id="975" name="Google Shape;975;p80"/>
          <p:cNvCxnSpPr/>
          <p:nvPr/>
        </p:nvCxnSpPr>
        <p:spPr>
          <a:xfrm>
            <a:off x="1912762" y="1904950"/>
            <a:ext cx="4992600" cy="0"/>
          </a:xfrm>
          <a:prstGeom prst="straightConnector1">
            <a:avLst/>
          </a:prstGeom>
          <a:noFill/>
          <a:ln cap="flat" cmpd="sng" w="9525">
            <a:solidFill>
              <a:srgbClr val="000000"/>
            </a:solidFill>
            <a:prstDash val="solid"/>
            <a:round/>
            <a:headEnd len="med" w="med" type="none"/>
            <a:tailEnd len="med" w="med" type="stealth"/>
          </a:ln>
        </p:spPr>
      </p:cxnSp>
      <p:pic>
        <p:nvPicPr>
          <p:cNvPr id="976" name="Google Shape;976;p80"/>
          <p:cNvPicPr preferRelativeResize="0"/>
          <p:nvPr/>
        </p:nvPicPr>
        <p:blipFill>
          <a:blip r:embed="rId3">
            <a:alphaModFix/>
          </a:blip>
          <a:stretch>
            <a:fillRect/>
          </a:stretch>
        </p:blipFill>
        <p:spPr>
          <a:xfrm>
            <a:off x="6992287" y="1148448"/>
            <a:ext cx="1506644" cy="3158277"/>
          </a:xfrm>
          <a:prstGeom prst="rect">
            <a:avLst/>
          </a:prstGeom>
          <a:noFill/>
          <a:ln>
            <a:noFill/>
          </a:ln>
        </p:spPr>
      </p:pic>
      <p:sp>
        <p:nvSpPr>
          <p:cNvPr id="977" name="Google Shape;977;p80"/>
          <p:cNvSpPr/>
          <p:nvPr/>
        </p:nvSpPr>
        <p:spPr>
          <a:xfrm>
            <a:off x="657562" y="3213225"/>
            <a:ext cx="1240500" cy="12402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8" name="Google Shape;978;p80"/>
          <p:cNvPicPr preferRelativeResize="0"/>
          <p:nvPr/>
        </p:nvPicPr>
        <p:blipFill>
          <a:blip r:embed="rId4">
            <a:alphaModFix/>
          </a:blip>
          <a:stretch>
            <a:fillRect/>
          </a:stretch>
        </p:blipFill>
        <p:spPr>
          <a:xfrm>
            <a:off x="835300" y="2890749"/>
            <a:ext cx="891157" cy="1425857"/>
          </a:xfrm>
          <a:prstGeom prst="rect">
            <a:avLst/>
          </a:prstGeom>
          <a:noFill/>
          <a:ln>
            <a:noFill/>
          </a:ln>
        </p:spPr>
      </p:pic>
      <p:sp>
        <p:nvSpPr>
          <p:cNvPr id="979" name="Google Shape;979;p80"/>
          <p:cNvSpPr/>
          <p:nvPr/>
        </p:nvSpPr>
        <p:spPr>
          <a:xfrm rot="1260">
            <a:off x="5873412" y="2041875"/>
            <a:ext cx="818700" cy="292500"/>
          </a:xfrm>
          <a:prstGeom prst="roundRect">
            <a:avLst>
              <a:gd fmla="val 16667" name="adj"/>
            </a:avLst>
          </a:prstGeom>
          <a:solidFill>
            <a:srgbClr val="FF00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980" name="Google Shape;980;p80"/>
          <p:cNvSpPr/>
          <p:nvPr/>
        </p:nvSpPr>
        <p:spPr>
          <a:xfrm rot="1383">
            <a:off x="2309850" y="1737375"/>
            <a:ext cx="745500" cy="29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Request</a:t>
            </a:r>
            <a:endParaRPr b="1" sz="1000">
              <a:latin typeface="Roboto"/>
              <a:ea typeface="Roboto"/>
              <a:cs typeface="Roboto"/>
              <a:sym typeface="Roboto"/>
            </a:endParaRPr>
          </a:p>
        </p:txBody>
      </p:sp>
      <p:sp>
        <p:nvSpPr>
          <p:cNvPr id="981" name="Google Shape;981;p80"/>
          <p:cNvSpPr txBox="1"/>
          <p:nvPr/>
        </p:nvSpPr>
        <p:spPr>
          <a:xfrm>
            <a:off x="7140937" y="4144725"/>
            <a:ext cx="128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GitHub Pages </a:t>
            </a:r>
            <a:r>
              <a:rPr lang="en" sz="1000">
                <a:latin typeface="Roboto Medium"/>
                <a:ea typeface="Roboto Medium"/>
                <a:cs typeface="Roboto Medium"/>
                <a:sym typeface="Roboto Medium"/>
              </a:rPr>
              <a:t>Server</a:t>
            </a:r>
            <a:endParaRPr sz="1000">
              <a:latin typeface="Roboto Medium"/>
              <a:ea typeface="Roboto Medium"/>
              <a:cs typeface="Roboto Medium"/>
              <a:sym typeface="Roboto Medium"/>
            </a:endParaRPr>
          </a:p>
        </p:txBody>
      </p:sp>
      <p:sp>
        <p:nvSpPr>
          <p:cNvPr id="982" name="Google Shape;982;p80"/>
          <p:cNvSpPr txBox="1"/>
          <p:nvPr/>
        </p:nvSpPr>
        <p:spPr>
          <a:xfrm>
            <a:off x="657562" y="4453425"/>
            <a:ext cx="12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83" name="Google Shape;983;p80"/>
          <p:cNvSpPr txBox="1"/>
          <p:nvPr/>
        </p:nvSpPr>
        <p:spPr>
          <a:xfrm>
            <a:off x="2168712" y="1383263"/>
            <a:ext cx="37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84" name="Google Shape;984;p80"/>
          <p:cNvPicPr preferRelativeResize="0"/>
          <p:nvPr/>
        </p:nvPicPr>
        <p:blipFill>
          <a:blip r:embed="rId5">
            <a:alphaModFix/>
          </a:blip>
          <a:stretch>
            <a:fillRect/>
          </a:stretch>
        </p:blipFill>
        <p:spPr>
          <a:xfrm>
            <a:off x="608212" y="1159065"/>
            <a:ext cx="1373700" cy="1227898"/>
          </a:xfrm>
          <a:prstGeom prst="rect">
            <a:avLst/>
          </a:prstGeom>
          <a:noFill/>
          <a:ln>
            <a:noFill/>
          </a:ln>
        </p:spPr>
      </p:pic>
      <p:pic>
        <p:nvPicPr>
          <p:cNvPr id="985" name="Google Shape;985;p80"/>
          <p:cNvPicPr preferRelativeResize="0"/>
          <p:nvPr/>
        </p:nvPicPr>
        <p:blipFill>
          <a:blip r:embed="rId6">
            <a:alphaModFix/>
          </a:blip>
          <a:stretch>
            <a:fillRect/>
          </a:stretch>
        </p:blipFill>
        <p:spPr>
          <a:xfrm>
            <a:off x="7029175" y="1945397"/>
            <a:ext cx="1506613" cy="1016203"/>
          </a:xfrm>
          <a:prstGeom prst="rect">
            <a:avLst/>
          </a:prstGeom>
          <a:noFill/>
          <a:ln>
            <a:noFill/>
          </a:ln>
          <a:effectLst>
            <a:outerShdw blurRad="57150" rotWithShape="0" algn="bl" dir="5400000" dist="19050">
              <a:srgbClr val="000000">
                <a:alpha val="50000"/>
              </a:srgbClr>
            </a:outerShdw>
          </a:effectLst>
        </p:spPr>
      </p:pic>
      <p:pic>
        <p:nvPicPr>
          <p:cNvPr id="986" name="Google Shape;986;p80"/>
          <p:cNvPicPr preferRelativeResize="0"/>
          <p:nvPr/>
        </p:nvPicPr>
        <p:blipFill>
          <a:blip r:embed="rId7">
            <a:alphaModFix/>
          </a:blip>
          <a:stretch>
            <a:fillRect/>
          </a:stretch>
        </p:blipFill>
        <p:spPr>
          <a:xfrm>
            <a:off x="7447112" y="2092900"/>
            <a:ext cx="492558" cy="492600"/>
          </a:xfrm>
          <a:prstGeom prst="rect">
            <a:avLst/>
          </a:prstGeom>
          <a:noFill/>
          <a:ln>
            <a:noFill/>
          </a:ln>
        </p:spPr>
      </p:pic>
      <p:sp>
        <p:nvSpPr>
          <p:cNvPr id="987" name="Google Shape;987;p80"/>
          <p:cNvSpPr txBox="1"/>
          <p:nvPr/>
        </p:nvSpPr>
        <p:spPr>
          <a:xfrm>
            <a:off x="636262" y="2469513"/>
            <a:ext cx="12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cxnSp>
        <p:nvCxnSpPr>
          <p:cNvPr id="988" name="Google Shape;988;p80"/>
          <p:cNvCxnSpPr/>
          <p:nvPr/>
        </p:nvCxnSpPr>
        <p:spPr>
          <a:xfrm>
            <a:off x="1898062" y="3668775"/>
            <a:ext cx="4992600" cy="0"/>
          </a:xfrm>
          <a:prstGeom prst="straightConnector1">
            <a:avLst/>
          </a:prstGeom>
          <a:noFill/>
          <a:ln cap="flat" cmpd="sng" w="9525">
            <a:solidFill>
              <a:srgbClr val="000000"/>
            </a:solidFill>
            <a:prstDash val="solid"/>
            <a:round/>
            <a:headEnd len="med" w="med" type="none"/>
            <a:tailEnd len="med" w="med" type="stealth"/>
          </a:ln>
        </p:spPr>
      </p:cxnSp>
      <p:sp>
        <p:nvSpPr>
          <p:cNvPr id="989" name="Google Shape;989;p80"/>
          <p:cNvSpPr/>
          <p:nvPr/>
        </p:nvSpPr>
        <p:spPr>
          <a:xfrm rot="1260">
            <a:off x="5858712" y="3805700"/>
            <a:ext cx="818700" cy="292500"/>
          </a:xfrm>
          <a:prstGeom prst="roundRect">
            <a:avLst>
              <a:gd fmla="val 16667" name="adj"/>
            </a:avLst>
          </a:prstGeom>
          <a:solidFill>
            <a:srgbClr val="FF00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990" name="Google Shape;990;p80"/>
          <p:cNvSpPr/>
          <p:nvPr/>
        </p:nvSpPr>
        <p:spPr>
          <a:xfrm rot="1383">
            <a:off x="2295150" y="3501200"/>
            <a:ext cx="745500" cy="29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Request</a:t>
            </a:r>
            <a:endParaRPr b="1" sz="1000">
              <a:latin typeface="Roboto"/>
              <a:ea typeface="Roboto"/>
              <a:cs typeface="Roboto"/>
              <a:sym typeface="Roboto"/>
            </a:endParaRPr>
          </a:p>
        </p:txBody>
      </p:sp>
      <p:sp>
        <p:nvSpPr>
          <p:cNvPr id="991" name="Google Shape;991;p80"/>
          <p:cNvSpPr txBox="1"/>
          <p:nvPr/>
        </p:nvSpPr>
        <p:spPr>
          <a:xfrm>
            <a:off x="2154012" y="3147088"/>
            <a:ext cx="37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92" name="Google Shape;992;p80"/>
          <p:cNvPicPr preferRelativeResize="0"/>
          <p:nvPr/>
        </p:nvPicPr>
        <p:blipFill>
          <a:blip r:embed="rId8">
            <a:alphaModFix/>
          </a:blip>
          <a:stretch>
            <a:fillRect/>
          </a:stretch>
        </p:blipFill>
        <p:spPr>
          <a:xfrm>
            <a:off x="7245387" y="2619262"/>
            <a:ext cx="1074200" cy="21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